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7" r:id="rId7"/>
    <p:sldId id="268" r:id="rId8"/>
    <p:sldId id="282" r:id="rId9"/>
    <p:sldId id="283" r:id="rId10"/>
    <p:sldId id="269" r:id="rId11"/>
    <p:sldId id="271" r:id="rId12"/>
    <p:sldId id="270" r:id="rId13"/>
    <p:sldId id="273" r:id="rId14"/>
    <p:sldId id="276" r:id="rId15"/>
    <p:sldId id="275" r:id="rId16"/>
    <p:sldId id="279" r:id="rId17"/>
    <p:sldId id="277" r:id="rId18"/>
    <p:sldId id="278" r:id="rId19"/>
    <p:sldId id="281" r:id="rId20"/>
    <p:sldId id="274" r:id="rId21"/>
    <p:sldId id="285" r:id="rId22"/>
    <p:sldId id="280" r:id="rId23"/>
    <p:sldId id="286" r:id="rId24"/>
    <p:sldId id="295" r:id="rId25"/>
    <p:sldId id="307" r:id="rId26"/>
    <p:sldId id="308" r:id="rId27"/>
    <p:sldId id="309" r:id="rId28"/>
    <p:sldId id="310" r:id="rId29"/>
    <p:sldId id="288" r:id="rId30"/>
    <p:sldId id="287" r:id="rId31"/>
    <p:sldId id="284" r:id="rId32"/>
    <p:sldId id="289" r:id="rId33"/>
    <p:sldId id="291" r:id="rId34"/>
    <p:sldId id="290" r:id="rId35"/>
    <p:sldId id="292" r:id="rId36"/>
    <p:sldId id="293" r:id="rId37"/>
    <p:sldId id="294" r:id="rId38"/>
    <p:sldId id="299" r:id="rId39"/>
    <p:sldId id="300" r:id="rId40"/>
    <p:sldId id="297" r:id="rId41"/>
    <p:sldId id="298" r:id="rId42"/>
    <p:sldId id="301" r:id="rId43"/>
    <p:sldId id="315" r:id="rId44"/>
    <p:sldId id="316" r:id="rId45"/>
    <p:sldId id="317" r:id="rId46"/>
    <p:sldId id="318" r:id="rId47"/>
    <p:sldId id="311" r:id="rId48"/>
    <p:sldId id="319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126"/>
    <a:srgbClr val="1C1C1C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6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7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5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9C20-C503-47DB-94AD-05F3675FF9E8}" type="datetimeFigureOut">
              <a:rPr lang="en-US" smtClean="0"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B16C-E26A-42B4-B648-38B1F4457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3921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5" y="1916832"/>
            <a:ext cx="8763000" cy="3860800"/>
          </a:xfrm>
          <a:prstGeom prst="rect">
            <a:avLst/>
          </a:prstGeom>
        </p:spPr>
      </p:pic>
      <p:pic>
        <p:nvPicPr>
          <p:cNvPr id="1030" name="Picture 6" descr="http://upload.wikimedia.org/wikipedia/commons/2/21/Maria_Montessori_signatu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6152859"/>
            <a:ext cx="3766559" cy="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6433" y="325826"/>
            <a:ext cx="86776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Maria Montessori</a:t>
            </a:r>
          </a:p>
          <a:p>
            <a:pPr algn="ctr"/>
            <a:endParaRPr lang="de-DE" dirty="0" smtClean="0">
              <a:solidFill>
                <a:srgbClr val="FFFF66"/>
              </a:solidFill>
              <a:latin typeface="Aller" pitchFamily="2" charset="0"/>
            </a:endParaRPr>
          </a:p>
          <a:p>
            <a:pPr algn="ctr"/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1870 - 1952</a:t>
            </a:r>
            <a:endParaRPr lang="de-DE" sz="2400" dirty="0">
              <a:solidFill>
                <a:srgbClr val="FFFF66"/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0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428750"/>
            <a:ext cx="60007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980728"/>
            <a:ext cx="4317975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6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032" y="620688"/>
            <a:ext cx="3493184" cy="4692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2367" y="594566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1933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2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95" y="584684"/>
            <a:ext cx="472296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14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438077"/>
            <a:ext cx="4779072" cy="601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01966"/>
            <a:ext cx="5598026" cy="56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09" y="1340768"/>
            <a:ext cx="627834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92481"/>
            <a:ext cx="5611260" cy="50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445359"/>
            <a:ext cx="7956376" cy="59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02134"/>
            <a:ext cx="3996955" cy="465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83921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1580" y="5757187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</a:rPr>
              <a:t>Geburt am 31. August 1870  </a:t>
            </a:r>
          </a:p>
          <a:p>
            <a:pPr algn="ctr"/>
            <a:r>
              <a:rPr lang="de-DE" sz="2000" dirty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</a:rPr>
              <a:t>n Chiaravalle, Provinz Ancona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20" y="894432"/>
            <a:ext cx="621507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8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912768" cy="48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910" y="1543574"/>
            <a:ext cx="5654180" cy="37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53" y="485775"/>
            <a:ext cx="58578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91" y="548680"/>
            <a:ext cx="433855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892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</a:rPr>
              <a:t>Tod am 6. Mai 1952  </a:t>
            </a:r>
          </a:p>
          <a:p>
            <a:pPr algn="ctr"/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</a:rPr>
              <a:t>in Noordwijk aan Zee, Südholland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08720"/>
            <a:ext cx="6048672" cy="44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9170" y="584678"/>
            <a:ext cx="6483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Polarisation der Aufmerksamkeit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pic>
        <p:nvPicPr>
          <p:cNvPr id="1026" name="Picture 2" descr="http://l.yimg.com/bt/api/res/1.2/p3bU_eBD62chbjRMO7XW8g--/YXBwaWQ9eW5ld3M7cT04NQ--/http://media.zenfs.com/de-DE/blogs/eltern/ddpimages_11.10403929_spielendes_K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2" y="1628800"/>
            <a:ext cx="648071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6333" y="20515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ller" pitchFamily="2" charset="0"/>
              </a:rPr>
              <a:t>v</a:t>
            </a:r>
            <a:r>
              <a:rPr lang="de-DE" dirty="0" smtClean="0">
                <a:latin typeface="Aller" pitchFamily="2" charset="0"/>
              </a:rPr>
              <a:t>ertieft 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224" y="31316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ller" pitchFamily="2" charset="0"/>
              </a:rPr>
              <a:t>aktiv 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9168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ller" pitchFamily="2" charset="0"/>
              </a:rPr>
              <a:t>k</a:t>
            </a:r>
            <a:r>
              <a:rPr lang="de-DE" dirty="0" smtClean="0">
                <a:latin typeface="Aller" pitchFamily="2" charset="0"/>
              </a:rPr>
              <a:t>ein Bewusstsein für Zeit und Raum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29876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ller" pitchFamily="2" charset="0"/>
              </a:rPr>
              <a:t>„unermüdliche“ Wiederholung </a:t>
            </a:r>
            <a:endParaRPr lang="en-US" dirty="0">
              <a:latin typeface="All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2785" y="429309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ller" pitchFamily="2" charset="0"/>
              </a:rPr>
              <a:t>a</a:t>
            </a:r>
            <a:r>
              <a:rPr lang="de-DE" dirty="0" smtClean="0">
                <a:latin typeface="Aller" pitchFamily="2" charset="0"/>
              </a:rPr>
              <a:t>nschließend:</a:t>
            </a:r>
          </a:p>
          <a:p>
            <a:r>
              <a:rPr lang="de-DE" dirty="0" smtClean="0">
                <a:latin typeface="Aller" pitchFamily="2" charset="0"/>
              </a:rPr>
              <a:t>Befriedigung</a:t>
            </a:r>
            <a:endParaRPr lang="en-US" dirty="0"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9029" y="404664"/>
            <a:ext cx="6483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Normalisierung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pic>
        <p:nvPicPr>
          <p:cNvPr id="2052" name="Picture 4" descr="http://www.robimax.de/wp-content/uploads/2011/02/Spielend-lernen-macht-Sp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009" y="1484784"/>
            <a:ext cx="651135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9029" y="620688"/>
            <a:ext cx="6483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Sensible Phasen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09" y="1763782"/>
            <a:ext cx="7739583" cy="43501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9029" y="2204864"/>
            <a:ext cx="2302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 smtClean="0">
                <a:solidFill>
                  <a:srgbClr val="FF0066"/>
                </a:solidFill>
                <a:latin typeface="Vanilla" pitchFamily="2" charset="0"/>
              </a:rPr>
              <a:t>Mama</a:t>
            </a:r>
            <a:endParaRPr lang="en-US" sz="4400" dirty="0">
              <a:solidFill>
                <a:srgbClr val="FF0066"/>
              </a:solidFill>
              <a:latin typeface="Vanil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9029" y="620688"/>
            <a:ext cx="648319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Innerer Bauplan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pic>
        <p:nvPicPr>
          <p:cNvPr id="6146" name="Picture 2" descr="http://www.keramikerin.ch/images/aktuell/lebensw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213" y="1700808"/>
            <a:ext cx="4511575" cy="418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0405" y="4365104"/>
            <a:ext cx="648319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Sinne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5756" y="3708321"/>
            <a:ext cx="439248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Intellekt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8851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Zuerst die Ausbildung der Sinne, 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dann die Ausbildung des Intellekts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183" y="96960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Aller" pitchFamily="2" charset="0"/>
              </a:rPr>
              <a:t>          </a:t>
            </a:r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  <a:latin typeface="Aller" pitchFamily="2" charset="0"/>
              </a:rPr>
              <a:t>Alessandro Montessori</a:t>
            </a:r>
            <a:r>
              <a:rPr lang="de-DE" sz="2000" dirty="0" smtClean="0">
                <a:latin typeface="Aller" pitchFamily="2" charset="0"/>
              </a:rPr>
              <a:t>	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ller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47" y="1772816"/>
            <a:ext cx="2736304" cy="37506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671" y="1772816"/>
            <a:ext cx="2687083" cy="37506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4223" y="34924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bg2">
                    <a:lumMod val="75000"/>
                  </a:schemeClr>
                </a:solidFill>
              </a:rPr>
              <a:t>Die Eltern</a:t>
            </a:r>
            <a:endParaRPr lang="en-U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951253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  <a:latin typeface="Aller" pitchFamily="2" charset="0"/>
              </a:rPr>
              <a:t>Renilde Montessori, </a:t>
            </a:r>
          </a:p>
          <a:p>
            <a:pPr algn="ctr"/>
            <a:r>
              <a:rPr lang="de-DE" sz="2000" dirty="0" smtClean="0">
                <a:solidFill>
                  <a:schemeClr val="bg2">
                    <a:lumMod val="75000"/>
                  </a:schemeClr>
                </a:solidFill>
                <a:latin typeface="Aller" pitchFamily="2" charset="0"/>
              </a:rPr>
              <a:t>geb. Stoppani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9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2751" y="0"/>
            <a:ext cx="942675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622519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Sinnesmaterial Gewichtstäfelchen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12294" name="Picture 6" descr="http://www.spiel-raum.info/mdb/SI_162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15" y="1621358"/>
            <a:ext cx="4986817" cy="418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2751" y="0"/>
            <a:ext cx="942675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9029" y="4365104"/>
            <a:ext cx="648319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Vorbereitung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380" y="3708320"/>
            <a:ext cx="439248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Verständnis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172" y="78851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Fertigkeiten entwickeln sich nicht durch beständige Wiederholung, sondern durch vorbereitende Übungen.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2751" y="0"/>
            <a:ext cx="942675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788511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Vorbereitende Übung: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Das Material isoliert einen Aspekt.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33794" name="Picture 2" descr="http://www.montessori-material.de/einsatzzylin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6" y="2204864"/>
            <a:ext cx="541039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7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2751" y="0"/>
            <a:ext cx="942675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046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Was bei geistig Behinderten funktioniert,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das funktioniert bei Normalsinnigen erst recht.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35842" name="Picture 2" descr="http://www.annefrank.org/ImageVault/Images/id_5288/height_520/width_520/compressionQuality_80/scope_0/ImageVaultHandler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50" y="1628800"/>
            <a:ext cx="6520735" cy="45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2751" y="231031"/>
            <a:ext cx="9426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Selbst verantwortete Entscheidung und Selbsttätigkeit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35" y="980728"/>
            <a:ext cx="644869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1514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Übungen des praktischen Lebens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405" y="5004465"/>
            <a:ext cx="648319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Türe leise schließen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3045" y="4234705"/>
            <a:ext cx="648319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Schuhe putzen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5685" y="3464945"/>
            <a:ext cx="648319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Tisch decken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325" y="2695185"/>
            <a:ext cx="64831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Hände waschen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0405" y="1935639"/>
            <a:ext cx="6483190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solidFill>
                  <a:srgbClr val="FFFF66"/>
                </a:solidFill>
                <a:latin typeface="Aller" pitchFamily="2" charset="0"/>
              </a:rPr>
              <a:t>...</a:t>
            </a:r>
            <a:endParaRPr lang="en-US" sz="3200" dirty="0">
              <a:solidFill>
                <a:srgbClr val="FFFF66"/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82751" y="0"/>
            <a:ext cx="9426751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40962" name="Picture 2" descr="http://www.montessori-material.de/images/produkte/i10/1006-rahmen-mit-schleifen-f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2" y="1813396"/>
            <a:ext cx="59466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6737" y="69269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Rahmen mit Schleifen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0466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Einfach und ästhetisch: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Die Materialien sollen die Aufmerksamkeit der Schüler fesseln.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39938" name="Picture 2" descr="http://www.montessori-lauf.de/uploads/pics/mat_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94" y="2128924"/>
            <a:ext cx="5371108" cy="402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59829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Kann ein Lehrer wirklich „lehren“?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Der Lernprozess läuft </a:t>
            </a:r>
            <a:r>
              <a:rPr lang="de-DE" sz="2400" dirty="0" smtClean="0">
                <a:solidFill>
                  <a:srgbClr val="FF0066"/>
                </a:solidFill>
                <a:latin typeface="Aller" pitchFamily="2" charset="0"/>
              </a:rPr>
              <a:t>im</a:t>
            </a:r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 Schüler ab. 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Aber der Lehrer schafft die Voraussetzungen.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30" y="1988840"/>
            <a:ext cx="55686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459829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Maria Montessori nennt das die 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„vorbereitete Umgebung“.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49154" name="Picture 2" descr="http://www.montessori-konstanz.de/images/deutschreg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1628800"/>
            <a:ext cx="7037337" cy="468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1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76972"/>
            <a:ext cx="3104840" cy="47842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4480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>u</a:t>
            </a:r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m 1880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9867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Lehrer sind Lernhelfer. Sie beobachten intensiv, sie begleiten, greifen selten von sich aus ein und lassen möglichst viel Verantwortung beim Schüler.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51" y="2803748"/>
            <a:ext cx="6381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93747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„Lob des Fehlers“: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Schüler lernen durch eigene Erfahrungen.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43010" name="Picture 2" descr="http://www.montessori-regionhannover.de/wp-content/gallery/einblicke-grundschule/2007-03-13_grundschule_dsc0025_thilo-n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1276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3265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Innerer Bauplan: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Jedes Kind findet seine eigenen Themen.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Jedes Kind lernt in seinem eigenen Tempo.</a:t>
            </a:r>
            <a:endParaRPr lang="en-US" sz="24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17" y="1660158"/>
            <a:ext cx="6618565" cy="447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1514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Das Montessori-System: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0405" y="1340768"/>
            <a:ext cx="648319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v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orbereitete Umgebung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0404" y="2132856"/>
            <a:ext cx="662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Einfachheit, Schönheit, Zugänglichkeit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0.617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  <p:bldP spid="2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1514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Das Montessori-System: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405" y="5589240"/>
            <a:ext cx="648319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v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orbereitete Umgebung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405" y="1340768"/>
            <a:ext cx="648319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v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eränderte Lehrerrolle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0404" y="2132856"/>
            <a:ext cx="6625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beobachten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wenig eingreifen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ruhige  Lernatmosphäre schaffen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Schüler ermutigen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209 L 0 0.541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1514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Das Montessori-System: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405" y="5589240"/>
            <a:ext cx="648319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v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orbereitete Umgebung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405" y="5055567"/>
            <a:ext cx="648319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v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eränderte Lehrerrolle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0405" y="1340768"/>
            <a:ext cx="648319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a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ltersgemischte Gruppen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0404" y="2132856"/>
            <a:ext cx="6625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ä</a:t>
            </a:r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ltere Schüler lernen von jüngeren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Kultur des Einander-Helfens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Lernen im eigenen Tempo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weniger belastende Konkurrenz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0035 0.4652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1514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Das Montessori-System: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405" y="5589240"/>
            <a:ext cx="648319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v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orbereitete Umgebung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0405" y="5055567"/>
            <a:ext cx="648319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v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eränderte Lehrerrolle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0405" y="4522975"/>
            <a:ext cx="648319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rgbClr val="FFFF66"/>
                </a:solidFill>
                <a:latin typeface="Aller" pitchFamily="2" charset="0"/>
              </a:rPr>
              <a:t>a</a:t>
            </a:r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ltersgemischte Gruppen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0405" y="1340768"/>
            <a:ext cx="648319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FFFF66"/>
                </a:solidFill>
                <a:latin typeface="Aller" pitchFamily="2" charset="0"/>
              </a:rPr>
              <a:t>Regeln</a:t>
            </a:r>
            <a:endParaRPr lang="en-US" sz="2400" dirty="0">
              <a:solidFill>
                <a:srgbClr val="FFFF66"/>
              </a:solidFill>
              <a:latin typeface="Aller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0404" y="2132856"/>
            <a:ext cx="66259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n</a:t>
            </a:r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iemanden stören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Schwierigkeitsgrad beachten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Arbeiten abschließen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Materialien zurückbringen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Tätigkeiten dokumentieren</a:t>
            </a:r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3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0.38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61514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ller" pitchFamily="2" charset="0"/>
              </a:rPr>
              <a:t>Leistungsbewertung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All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988840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Auch in der Montessori-Schule wird Leistung erwartet und gewürdigt.</a:t>
            </a:r>
          </a:p>
          <a:p>
            <a:pPr algn="ctr"/>
            <a:endParaRPr lang="de-DE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ller" pitchFamily="2" charset="0"/>
            </a:endParaRP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Die Bewertung erfolgt durch:</a:t>
            </a:r>
          </a:p>
          <a:p>
            <a:pPr algn="ctr"/>
            <a:endParaRPr lang="de-DE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ller" pitchFamily="2" charset="0"/>
            </a:endParaRP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Beobachtungen / Aufzeichnungen der Lehrer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Selbsteinschätzung  / Aufzeichnungen der Schüler</a:t>
            </a:r>
          </a:p>
          <a:p>
            <a:pPr algn="ctr"/>
            <a:r>
              <a:rPr lang="de-DE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p</a:t>
            </a:r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raktische Arbeit / Präsentationen</a:t>
            </a:r>
          </a:p>
          <a:p>
            <a:pPr algn="ctr"/>
            <a:r>
              <a:rPr lang="de-DE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ller" pitchFamily="2" charset="0"/>
              </a:rPr>
              <a:t>Portfolio-Arbeit</a:t>
            </a:r>
          </a:p>
          <a:p>
            <a:pPr algn="ctr"/>
            <a:endParaRPr lang="en-US" sz="2400" dirty="0">
              <a:solidFill>
                <a:schemeClr val="accent6">
                  <a:lumMod val="20000"/>
                  <a:lumOff val="8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7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40000"/>
                  <a:lumOff val="60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40000"/>
                  <a:lumOff val="60000"/>
                </a:schemeClr>
              </a:solidFill>
              <a:latin typeface="Vollkorn Regula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15142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Io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prego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i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cari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bambini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che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possono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tutto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di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unirsi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a me per la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costruzione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della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pace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negli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uomini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e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nel</a:t>
            </a:r>
            <a:r>
              <a:rPr lang="en-US" sz="2000" i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i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mondo</a:t>
            </a:r>
            <a:r>
              <a:rPr lang="en-US" sz="20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.</a:t>
            </a:r>
          </a:p>
          <a:p>
            <a:pPr algn="ctr"/>
            <a:endParaRPr lang="en-US" sz="2000" i="1" dirty="0">
              <a:solidFill>
                <a:schemeClr val="accent4">
                  <a:lumMod val="20000"/>
                  <a:lumOff val="80000"/>
                </a:schemeClr>
              </a:solidFill>
              <a:latin typeface="Aller" pitchFamily="2" charset="0"/>
            </a:endParaRPr>
          </a:p>
          <a:p>
            <a:pPr algn="ctr"/>
            <a:r>
              <a:rPr lang="en-US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Ich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bitte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die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lieben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Kinder, die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alles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können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,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mit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mir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zusammen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für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den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Aufbau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des Friedens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zwischen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den Menschen und in der Welt </a:t>
            </a:r>
            <a:r>
              <a:rPr lang="en-US" sz="2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zu</a:t>
            </a:r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 </a:t>
            </a:r>
            <a:r>
              <a:rPr lang="en-US" sz="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arbeiten</a:t>
            </a:r>
            <a:r>
              <a:rPr lang="en-US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.</a:t>
            </a:r>
          </a:p>
        </p:txBody>
      </p:sp>
      <p:pic>
        <p:nvPicPr>
          <p:cNvPr id="7170" name="Picture 2" descr="http://www.kinderhaus-montessori.de/resources/Montessori-Gra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668" y="3454361"/>
            <a:ext cx="3592663" cy="26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252483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Aller" pitchFamily="2" charset="0"/>
              </a:rPr>
              <a:t>Maria Montessori</a:t>
            </a:r>
            <a:endParaRPr lang="en-US" sz="2000" dirty="0" smtClean="0">
              <a:solidFill>
                <a:schemeClr val="accent4">
                  <a:lumMod val="20000"/>
                  <a:lumOff val="80000"/>
                </a:schemeClr>
              </a:solidFill>
              <a:latin typeface="All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3090" name="Picture 18" descr="http://imgc.allpostersimages.com/images/P-473-488-90/17/1743/93W3D00Z/posters/doctor-maria-montess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1" y="620688"/>
            <a:ext cx="415846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5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078" y="548680"/>
            <a:ext cx="3636404" cy="5194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0944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>Promotion 1896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9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89654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523" y="1844824"/>
            <a:ext cx="5040561" cy="2403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4480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Seguin-Spindeln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4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221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  <a:p>
            <a:pPr algn="ctr"/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Vollkorn Regular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11" y="548680"/>
            <a:ext cx="7104789" cy="532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4480" y="61560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95000"/>
                  </a:schemeClr>
                </a:solidFill>
              </a:rPr>
              <a:t>Casa dei Bambini, 1907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398</Words>
  <Application>Microsoft Office PowerPoint</Application>
  <PresentationFormat>On-screen Show (4:3)</PresentationFormat>
  <Paragraphs>149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Bernhard</dc:creator>
  <cp:lastModifiedBy>Bernhard</cp:lastModifiedBy>
  <cp:revision>52</cp:revision>
  <dcterms:created xsi:type="dcterms:W3CDTF">2013-06-29T11:52:53Z</dcterms:created>
  <dcterms:modified xsi:type="dcterms:W3CDTF">2013-07-01T04:44:44Z</dcterms:modified>
</cp:coreProperties>
</file>